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61"/>
  </p:notesMasterIdLst>
  <p:handoutMasterIdLst>
    <p:handoutMasterId r:id="rId62"/>
  </p:handoutMasterIdLst>
  <p:sldIdLst>
    <p:sldId id="258" r:id="rId2"/>
    <p:sldId id="382" r:id="rId3"/>
    <p:sldId id="390" r:id="rId4"/>
    <p:sldId id="384" r:id="rId5"/>
    <p:sldId id="259" r:id="rId6"/>
    <p:sldId id="324" r:id="rId7"/>
    <p:sldId id="338" r:id="rId8"/>
    <p:sldId id="337" r:id="rId9"/>
    <p:sldId id="323" r:id="rId10"/>
    <p:sldId id="322" r:id="rId11"/>
    <p:sldId id="339" r:id="rId12"/>
    <p:sldId id="340" r:id="rId13"/>
    <p:sldId id="342" r:id="rId14"/>
    <p:sldId id="344" r:id="rId15"/>
    <p:sldId id="345" r:id="rId16"/>
    <p:sldId id="346" r:id="rId17"/>
    <p:sldId id="321" r:id="rId18"/>
    <p:sldId id="348" r:id="rId19"/>
    <p:sldId id="351" r:id="rId20"/>
    <p:sldId id="350" r:id="rId21"/>
    <p:sldId id="349" r:id="rId22"/>
    <p:sldId id="352" r:id="rId23"/>
    <p:sldId id="386" r:id="rId24"/>
    <p:sldId id="265" r:id="rId25"/>
    <p:sldId id="328" r:id="rId26"/>
    <p:sldId id="388" r:id="rId27"/>
    <p:sldId id="353" r:id="rId28"/>
    <p:sldId id="355" r:id="rId29"/>
    <p:sldId id="356" r:id="rId30"/>
    <p:sldId id="327" r:id="rId31"/>
    <p:sldId id="358" r:id="rId32"/>
    <p:sldId id="360" r:id="rId33"/>
    <p:sldId id="361" r:id="rId34"/>
    <p:sldId id="363" r:id="rId35"/>
    <p:sldId id="359" r:id="rId36"/>
    <p:sldId id="364" r:id="rId37"/>
    <p:sldId id="365" r:id="rId38"/>
    <p:sldId id="366" r:id="rId39"/>
    <p:sldId id="326" r:id="rId40"/>
    <p:sldId id="368" r:id="rId41"/>
    <p:sldId id="369" r:id="rId42"/>
    <p:sldId id="325" r:id="rId43"/>
    <p:sldId id="371" r:id="rId44"/>
    <p:sldId id="389" r:id="rId45"/>
    <p:sldId id="266" r:id="rId46"/>
    <p:sldId id="335" r:id="rId47"/>
    <p:sldId id="372" r:id="rId48"/>
    <p:sldId id="334" r:id="rId49"/>
    <p:sldId id="375" r:id="rId50"/>
    <p:sldId id="333" r:id="rId51"/>
    <p:sldId id="378" r:id="rId52"/>
    <p:sldId id="377" r:id="rId53"/>
    <p:sldId id="332" r:id="rId54"/>
    <p:sldId id="379" r:id="rId55"/>
    <p:sldId id="331" r:id="rId56"/>
    <p:sldId id="380" r:id="rId57"/>
    <p:sldId id="329" r:id="rId58"/>
    <p:sldId id="264" r:id="rId59"/>
    <p:sldId id="319" r:id="rId6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005C5A"/>
    <a:srgbClr val="990033"/>
    <a:srgbClr val="CC0000"/>
    <a:srgbClr val="FFFFFF"/>
    <a:srgbClr val="EAEAEA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4" autoAdjust="0"/>
    <p:restoredTop sz="94667" autoAdjust="0"/>
  </p:normalViewPr>
  <p:slideViewPr>
    <p:cSldViewPr>
      <p:cViewPr varScale="1">
        <p:scale>
          <a:sx n="115" d="100"/>
          <a:sy n="115" d="100"/>
        </p:scale>
        <p:origin x="1794" y="96"/>
      </p:cViewPr>
      <p:guideLst>
        <p:guide orient="horz" pos="39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33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49EB6FE-44BC-482F-A3BD-2CE308DAD0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78FD4FD-C464-4C6D-A418-250CE8542D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671AB-2E7A-41B8-8395-EC20D2828965}" type="slidenum">
              <a:rPr lang="en-US" smtClean="0">
                <a:cs typeface="Arial" charset="0"/>
              </a:rPr>
              <a:pPr/>
              <a:t>1</a:t>
            </a:fld>
            <a:endParaRPr lang="en-US" dirty="0">
              <a:cs typeface="Arial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Use the quote as a jumping off point for discussion, if desired.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8FD4FD-C464-4C6D-A418-250CE8542D7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79792" y="83092"/>
            <a:ext cx="4064208" cy="1205416"/>
          </a:xfrm>
          <a:prstGeom prst="rect">
            <a:avLst/>
          </a:prstGeom>
        </p:spPr>
      </p:pic>
      <p:pic>
        <p:nvPicPr>
          <p:cNvPr id="7" name="Picture 6" descr="main image.bmp"/>
          <p:cNvPicPr>
            <a:picLocks noChangeAspect="1"/>
          </p:cNvPicPr>
          <p:nvPr userDrawn="1"/>
        </p:nvPicPr>
        <p:blipFill>
          <a:blip r:embed="rId3" cstate="print"/>
          <a:srcRect b="7172"/>
          <a:stretch>
            <a:fillRect/>
          </a:stretch>
        </p:blipFill>
        <p:spPr>
          <a:xfrm>
            <a:off x="0" y="1926512"/>
            <a:ext cx="9144000" cy="493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349375"/>
            <a:ext cx="7772400" cy="1470025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 algn="l">
              <a:defRPr sz="44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143000" y="762000"/>
            <a:ext cx="3200400" cy="685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none"/>
        </p:style>
        <p:txBody>
          <a:bodyPr/>
          <a:lstStyle>
            <a:lvl1pPr algn="r">
              <a:buNone/>
              <a:defRPr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5410200" cy="365125"/>
          </a:xfrm>
        </p:spPr>
        <p:txBody>
          <a:bodyPr/>
          <a:lstStyle>
            <a:lvl1pPr algn="l">
              <a:defRPr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09325-2E04-4B67-9B8B-8495DB5A783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Evaluating the Financial Impact of Loans and Investments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Using the PMT Function to Determine a Loan Payment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PMT function</a:t>
            </a:r>
          </a:p>
          <a:p>
            <a:pPr lvl="1"/>
            <a:r>
              <a:rPr lang="en-US" dirty="0"/>
              <a:t>Finds the value of the payment per period, assuming there are constant payments and a constant interest rate for the duration of the loan</a:t>
            </a:r>
          </a:p>
          <a:p>
            <a:pPr lvl="1"/>
            <a:r>
              <a:rPr lang="en-US" dirty="0">
                <a:cs typeface="Courier New" pitchFamily="49" charset="0"/>
              </a:rPr>
              <a:t>=PMT(rate,nper,pv,[fv],[type])</a:t>
            </a:r>
          </a:p>
        </p:txBody>
      </p:sp>
      <p:sp>
        <p:nvSpPr>
          <p:cNvPr id="276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C55D37-BECD-47EA-BF7C-B8AEB62FDA66}" type="slidenum">
              <a:rPr lang="en-US" smtClean="0">
                <a:cs typeface="Arial" charset="0"/>
              </a:rPr>
              <a:pPr/>
              <a:t>10</a:t>
            </a:fld>
            <a:endParaRPr lang="en-US" dirty="0">
              <a:cs typeface="Arial" charset="0"/>
            </a:endParaRPr>
          </a:p>
        </p:txBody>
      </p:sp>
      <p:sp>
        <p:nvSpPr>
          <p:cNvPr id="2765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Using the PMT Function to Determine a Loan Payment (continued)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E344F1-013C-407F-B0E2-E9ED7778D118}" type="slidenum">
              <a:rPr lang="en-US" smtClean="0">
                <a:cs typeface="Arial" charset="0"/>
              </a:rPr>
              <a:pPr/>
              <a:t>11</a:t>
            </a:fld>
            <a:endParaRPr lang="en-US" dirty="0">
              <a:cs typeface="Arial" charset="0"/>
            </a:endParaRP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0.34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1470" y="1682750"/>
            <a:ext cx="6361059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PMT Function to Determine a Loan Payment (continued)</a:t>
            </a:r>
          </a:p>
        </p:txBody>
      </p:sp>
      <p:graphicFrame>
        <p:nvGraphicFramePr>
          <p:cNvPr id="313384" name="Group 40"/>
          <p:cNvGraphicFramePr>
            <a:graphicFrameLocks noGrp="1"/>
          </p:cNvGraphicFramePr>
          <p:nvPr>
            <p:ph idx="1"/>
          </p:nvPr>
        </p:nvGraphicFramePr>
        <p:xfrm>
          <a:off x="457200" y="2347912"/>
          <a:ext cx="8229600" cy="3671888"/>
        </p:xfrm>
        <a:graphic>
          <a:graphicData uri="http://schemas.openxmlformats.org/drawingml/2006/table">
            <a:tbl>
              <a:tblPr/>
              <a:tblGrid>
                <a:gridCol w="121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rate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Interest rate per compounding period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nper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Number of compounding periods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pv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Present value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fv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Future value (compounded amount)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type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>
                          <a:tab pos="466725" algn="l"/>
                        </a:tabLst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Designates when payments are made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	Type 0: end of period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	Type 1: beginning of period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6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0E8FBE-A7AB-4564-994F-309AEB08D004}" type="slidenum">
              <a:rPr lang="en-US" smtClean="0">
                <a:cs typeface="Arial" charset="0"/>
              </a:rPr>
              <a:pPr/>
              <a:t>12</a:t>
            </a:fld>
            <a:endParaRPr lang="en-US" dirty="0">
              <a:cs typeface="Arial" charset="0"/>
            </a:endParaRPr>
          </a:p>
        </p:txBody>
      </p:sp>
      <p:sp>
        <p:nvSpPr>
          <p:cNvPr id="29721" name="Text Box 41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7200" y="1828800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Arial" charset="0"/>
              </a:rPr>
              <a:t>Arguments of the PMT Function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PMT Function to Determine a Loan Payment (continued)</a:t>
            </a:r>
          </a:p>
        </p:txBody>
      </p:sp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3026B0-2347-4578-BF6E-9BCFDE8692C7}" type="slidenum">
              <a:rPr lang="en-US" smtClean="0">
                <a:cs typeface="Arial" charset="0"/>
              </a:rPr>
              <a:pPr/>
              <a:t>13</a:t>
            </a:fld>
            <a:endParaRPr lang="en-US" dirty="0">
              <a:cs typeface="Arial" charset="0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0.56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7240" y="1676400"/>
            <a:ext cx="592013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PMT Function to Determine a Loan Payment (continued)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Financial functions apply the </a:t>
            </a:r>
            <a:r>
              <a:rPr lang="en-US" i="1" dirty="0"/>
              <a:t>interest rate per period</a:t>
            </a:r>
            <a:r>
              <a:rPr lang="en-US" dirty="0"/>
              <a:t> and the </a:t>
            </a:r>
            <a:r>
              <a:rPr lang="en-US" i="1" dirty="0"/>
              <a:t>payment per period</a:t>
            </a:r>
            <a:r>
              <a:rPr lang="en-US" dirty="0"/>
              <a:t> to the principal value over a </a:t>
            </a:r>
            <a:r>
              <a:rPr lang="en-US" i="1" dirty="0"/>
              <a:t>specified number of periods</a:t>
            </a:r>
          </a:p>
        </p:txBody>
      </p:sp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CF8438E-7C1B-45B1-B36D-A2FF798DC90C}" type="slidenum">
              <a:rPr lang="en-US" smtClean="0">
                <a:cs typeface="Arial" charset="0"/>
              </a:rPr>
              <a:pPr/>
              <a:t>14</a:t>
            </a:fld>
            <a:endParaRPr lang="en-US" dirty="0">
              <a:cs typeface="Arial" charset="0"/>
            </a:endParaRPr>
          </a:p>
        </p:txBody>
      </p:sp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PMT Function to Determine a Loan Payment (continued)</a:t>
            </a:r>
          </a:p>
        </p:txBody>
      </p:sp>
      <p:sp>
        <p:nvSpPr>
          <p:cNvPr id="327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27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5C00F8-57A0-4010-A809-E88ACB5536CB}" type="slidenum">
              <a:rPr lang="en-US" smtClean="0">
                <a:cs typeface="Arial" charset="0"/>
              </a:rPr>
              <a:pPr/>
              <a:t>15</a:t>
            </a:fld>
            <a:endParaRPr lang="en-US" dirty="0">
              <a:cs typeface="Arial" charset="0"/>
            </a:endParaRP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1.2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6337" y="2062594"/>
            <a:ext cx="6860172" cy="31952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PMT Function to Determine a Loan Payment (continued)</a:t>
            </a:r>
          </a:p>
        </p:txBody>
      </p:sp>
      <p:sp>
        <p:nvSpPr>
          <p:cNvPr id="337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37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C5EFF8-7705-4319-8739-64F2B0E37C33}" type="slidenum">
              <a:rPr lang="en-US" smtClean="0">
                <a:cs typeface="Arial" charset="0"/>
              </a:rPr>
              <a:pPr/>
              <a:t>16</a:t>
            </a:fld>
            <a:endParaRPr lang="en-US" dirty="0">
              <a:cs typeface="Arial" charset="0"/>
            </a:endParaRPr>
          </a:p>
        </p:txBody>
      </p:sp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1.3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0150" y="1750337"/>
            <a:ext cx="6743700" cy="3357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Using the RATE, NPER, PV,</a:t>
            </a:r>
            <a:br>
              <a:rPr lang="en-US" dirty="0"/>
            </a:br>
            <a:r>
              <a:rPr lang="en-US" dirty="0"/>
              <a:t>and FV Functions</a:t>
            </a:r>
          </a:p>
        </p:txBody>
      </p:sp>
      <p:sp>
        <p:nvSpPr>
          <p:cNvPr id="348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67517D-D302-4D26-9716-025897012573}" type="slidenum">
              <a:rPr lang="en-US" smtClean="0">
                <a:cs typeface="Arial" charset="0"/>
              </a:rPr>
              <a:pPr/>
              <a:t>17</a:t>
            </a:fld>
            <a:endParaRPr lang="en-US" dirty="0">
              <a:cs typeface="Arial" charset="0"/>
            </a:endParaRP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1.4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530" y="1955365"/>
            <a:ext cx="7412270" cy="2610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RATE, NPER, PV,</a:t>
            </a:r>
            <a:br>
              <a:rPr lang="en-US" dirty="0"/>
            </a:br>
            <a:r>
              <a:rPr lang="en-US" dirty="0"/>
              <a:t>and FV Functions (continued)</a:t>
            </a:r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9C311F-3CA9-49C7-90CC-DE053FA58B94}" type="slidenum">
              <a:rPr lang="en-US" smtClean="0">
                <a:cs typeface="Arial" charset="0"/>
              </a:rPr>
              <a:pPr/>
              <a:t>18</a:t>
            </a:fld>
            <a:endParaRPr lang="en-US" dirty="0">
              <a:cs typeface="Arial" charset="0"/>
            </a:endParaRP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2.0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5550" y="2305746"/>
            <a:ext cx="6692900" cy="22465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RATE, NPER, PV,</a:t>
            </a:r>
            <a:br>
              <a:rPr lang="en-US" dirty="0"/>
            </a:br>
            <a:r>
              <a:rPr lang="en-US" dirty="0"/>
              <a:t>and FV Functions (continued)</a:t>
            </a:r>
          </a:p>
        </p:txBody>
      </p:sp>
      <p:sp>
        <p:nvSpPr>
          <p:cNvPr id="368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68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28412B-66FE-4799-B1BB-BB8295021103}" type="slidenum">
              <a:rPr lang="en-US" smtClean="0">
                <a:cs typeface="Arial" charset="0"/>
              </a:rPr>
              <a:pPr/>
              <a:t>19</a:t>
            </a:fld>
            <a:endParaRPr lang="en-US" dirty="0">
              <a:cs typeface="Arial" charset="0"/>
            </a:endParaRP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2.1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0000" y="2245495"/>
            <a:ext cx="6604000" cy="23670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Introduction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Fundamental financial calculations used to evaluate different financing options</a:t>
            </a:r>
          </a:p>
          <a:p>
            <a:pPr eaLnBrk="1" hangingPunct="1"/>
            <a:r>
              <a:rPr lang="en-US" dirty="0"/>
              <a:t>An amortization table—a listing by period of the cash inflows and outflows</a:t>
            </a:r>
          </a:p>
          <a:p>
            <a:pPr eaLnBrk="1" hangingPunct="1"/>
            <a:r>
              <a:rPr lang="en-US" dirty="0"/>
              <a:t>Excel tools for calculating depreciation (a technique used to allocate costs of an asset over its useful life)</a:t>
            </a:r>
          </a:p>
        </p:txBody>
      </p:sp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460C5B-0382-4CB7-A4E9-254163C0CFAD}" type="slidenum">
              <a:rPr lang="en-US" smtClean="0">
                <a:cs typeface="Arial" charset="0"/>
              </a:rPr>
              <a:pPr/>
              <a:t>2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RATE, NPER, PV,</a:t>
            </a:r>
            <a:br>
              <a:rPr lang="en-US" dirty="0"/>
            </a:br>
            <a:r>
              <a:rPr lang="en-US" dirty="0"/>
              <a:t>and FV Functions (continued)</a:t>
            </a:r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6A2811-E61B-4861-BD5D-A674A509BD97}" type="slidenum">
              <a:rPr lang="en-US" smtClean="0">
                <a:cs typeface="Arial" charset="0"/>
              </a:rPr>
              <a:pPr/>
              <a:t>20</a:t>
            </a:fld>
            <a:endParaRPr lang="en-US" dirty="0">
              <a:cs typeface="Arial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2.3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1900" y="2155600"/>
            <a:ext cx="6680200" cy="254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RATE, NPER, PV,</a:t>
            </a:r>
            <a:br>
              <a:rPr lang="en-US" dirty="0"/>
            </a:br>
            <a:r>
              <a:rPr lang="en-US" dirty="0"/>
              <a:t>and FV Functions (continued)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FAABAE-DDEE-462A-AEEA-65358D8745AC}" type="slidenum">
              <a:rPr lang="en-US" smtClean="0">
                <a:cs typeface="Arial" charset="0"/>
              </a:rPr>
              <a:pPr/>
              <a:t>21</a:t>
            </a:fld>
            <a:endParaRPr lang="en-US" dirty="0">
              <a:cs typeface="Arial" charset="0"/>
            </a:endParaRPr>
          </a:p>
        </p:txBody>
      </p:sp>
      <p:sp>
        <p:nvSpPr>
          <p:cNvPr id="3891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2.4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950" y="2105638"/>
            <a:ext cx="6642100" cy="2646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Using the RATE, NPER, PV,</a:t>
            </a:r>
            <a:br>
              <a:rPr lang="en-US" dirty="0"/>
            </a:br>
            <a:r>
              <a:rPr lang="en-US" dirty="0"/>
              <a:t>and FV Functions (continued)</a:t>
            </a:r>
          </a:p>
        </p:txBody>
      </p:sp>
      <p:graphicFrame>
        <p:nvGraphicFramePr>
          <p:cNvPr id="337964" name="Group 44"/>
          <p:cNvGraphicFramePr>
            <a:graphicFrameLocks noGrp="1"/>
          </p:cNvGraphicFramePr>
          <p:nvPr>
            <p:ph idx="1"/>
          </p:nvPr>
        </p:nvGraphicFramePr>
        <p:xfrm>
          <a:off x="457200" y="2215388"/>
          <a:ext cx="8229600" cy="3880612"/>
        </p:xfrm>
        <a:graphic>
          <a:graphicData uri="http://schemas.openxmlformats.org/drawingml/2006/table">
            <a:tbl>
              <a:tblPr/>
              <a:tblGrid>
                <a:gridCol w="2823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5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Down payment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endParaRPr kumimoji="0" lang="en-U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Adjust the present value (pv) to reflect the exact value of the loan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Balloon payment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Specify the negative future value (fv)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Mortgage fees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Adjust the pv of the loan by subtracting the fees from the loan amount </a:t>
                      </a:r>
                    </a:p>
                    <a:p>
                      <a:pPr marL="231775" marR="0" lvl="0" indent="-2317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Char char="•"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Recalculate the interest rate using the same payments and loan periods, with the new pv amount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36A055-7CA3-483D-81BC-58914FD9A37F}" type="slidenum">
              <a:rPr lang="en-US" smtClean="0">
                <a:cs typeface="Arial" charset="0"/>
              </a:rPr>
              <a:pPr/>
              <a:t>22</a:t>
            </a:fld>
            <a:endParaRPr lang="en-US" dirty="0">
              <a:cs typeface="Arial" charset="0"/>
            </a:endParaRPr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7200" y="1676400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Arial" charset="0"/>
              </a:rPr>
              <a:t>Writing Formulas for Other Loan Options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Level 1 Summary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basic Excel functions to calculate the elements of a loan (PMT, RATE, NPER, PV, FV)</a:t>
            </a:r>
          </a:p>
          <a:p>
            <a:pPr eaLnBrk="1" hangingPunct="1"/>
            <a:r>
              <a:rPr lang="en-US" dirty="0"/>
              <a:t>Understanding how these functions affect positive and negative cash flows of a financial institution</a:t>
            </a:r>
          </a:p>
        </p:txBody>
      </p:sp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EE21CB-DD9B-44B4-83E6-97EC6C9641BE}" type="slidenum">
              <a:rPr lang="en-US" smtClean="0">
                <a:cs typeface="Arial" charset="0"/>
              </a:rPr>
              <a:pPr/>
              <a:t>23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Level 2 Objectives: Creating a Projected Cash Flow Estimate and Amortization Schedule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Set up an amortization table to evaluate a loan</a:t>
            </a:r>
          </a:p>
          <a:p>
            <a:pPr eaLnBrk="1" hangingPunct="1"/>
            <a:r>
              <a:rPr lang="en-US" dirty="0"/>
              <a:t>Create a sequence of numbers automatically</a:t>
            </a:r>
          </a:p>
          <a:p>
            <a:pPr eaLnBrk="1" hangingPunct="1"/>
            <a:r>
              <a:rPr lang="en-US" dirty="0"/>
              <a:t>Calculate principal and interest payments</a:t>
            </a:r>
          </a:p>
          <a:p>
            <a:pPr eaLnBrk="1" hangingPunct="1"/>
            <a:r>
              <a:rPr lang="en-US" dirty="0"/>
              <a:t>Calculate cumulative principal and interest payments</a:t>
            </a:r>
          </a:p>
          <a:p>
            <a:pPr eaLnBrk="1" hangingPunct="1"/>
            <a:r>
              <a:rPr lang="en-US" dirty="0"/>
              <a:t>Set up named ranges for a list</a:t>
            </a:r>
          </a:p>
          <a:p>
            <a:pPr eaLnBrk="1" hangingPunct="1"/>
            <a:r>
              <a:rPr lang="en-US" dirty="0"/>
              <a:t>Calculate depreciation and taxes</a:t>
            </a:r>
          </a:p>
        </p:txBody>
      </p:sp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075269-AF6C-4566-8835-CB52B74C279F}" type="slidenum">
              <a:rPr lang="en-US" smtClean="0">
                <a:cs typeface="Arial" charset="0"/>
              </a:rPr>
              <a:pPr/>
              <a:t>24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Designing a Worksheet to Estimate Cash Flow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Cash flow</a:t>
            </a:r>
          </a:p>
          <a:p>
            <a:pPr lvl="1"/>
            <a:r>
              <a:rPr lang="en-US" dirty="0"/>
              <a:t>The amount of money coming into or out of a company each year</a:t>
            </a:r>
          </a:p>
          <a:p>
            <a:pPr lvl="1"/>
            <a:r>
              <a:rPr lang="en-US" dirty="0"/>
              <a:t>A combination of revenues and expenses with the effects of required capital investment and financing</a:t>
            </a:r>
          </a:p>
        </p:txBody>
      </p:sp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8D4B7F-D760-437D-9B62-DCC908AC7C91}" type="slidenum">
              <a:rPr lang="en-US" smtClean="0">
                <a:cs typeface="Arial" charset="0"/>
              </a:rPr>
              <a:pPr/>
              <a:t>25</a:t>
            </a:fld>
            <a:endParaRPr lang="en-US" dirty="0">
              <a:cs typeface="Arial" charset="0"/>
            </a:endParaRPr>
          </a:p>
        </p:txBody>
      </p:sp>
      <p:sp>
        <p:nvSpPr>
          <p:cNvPr id="4403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Designing a Worksheet to Estimate Cash Flow (continued)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Depreciation</a:t>
            </a:r>
          </a:p>
          <a:p>
            <a:pPr lvl="1"/>
            <a:r>
              <a:rPr lang="en-US" dirty="0"/>
              <a:t>The process by which a company spreads the expense of an asset over its useful life</a:t>
            </a:r>
          </a:p>
        </p:txBody>
      </p:sp>
      <p:sp>
        <p:nvSpPr>
          <p:cNvPr id="450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1D3D3B-46FD-491D-AA9E-F06F55040879}" type="slidenum">
              <a:rPr lang="en-US" smtClean="0">
                <a:cs typeface="Arial" charset="0"/>
              </a:rPr>
              <a:pPr/>
              <a:t>26</a:t>
            </a:fld>
            <a:endParaRPr lang="en-US" dirty="0">
              <a:cs typeface="Arial" charset="0"/>
            </a:endParaRPr>
          </a:p>
        </p:txBody>
      </p:sp>
      <p:sp>
        <p:nvSpPr>
          <p:cNvPr id="4506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Designing a Worksheet to Estimate Cash Flow (continued)</a:t>
            </a:r>
          </a:p>
        </p:txBody>
      </p:sp>
      <p:sp>
        <p:nvSpPr>
          <p:cNvPr id="460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D733E4-F69D-409A-BEA6-184030268029}" type="slidenum">
              <a:rPr lang="en-US" smtClean="0">
                <a:cs typeface="Arial" charset="0"/>
              </a:rPr>
              <a:pPr/>
              <a:t>27</a:t>
            </a:fld>
            <a:endParaRPr lang="en-US" dirty="0">
              <a:cs typeface="Arial" charset="0"/>
            </a:endParaRPr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7.05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6071" y="1752600"/>
            <a:ext cx="6143929" cy="41995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Designing a Worksheet to Estimate Cash Flow (continued)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44F936-8A47-4DF6-9383-AB3292C7128A}" type="slidenum">
              <a:rPr lang="en-US" smtClean="0">
                <a:cs typeface="Arial" charset="0"/>
              </a:rPr>
              <a:pPr/>
              <a:t>28</a:t>
            </a:fld>
            <a:endParaRPr lang="en-US" dirty="0">
              <a:cs typeface="Arial" charset="0"/>
            </a:endParaRP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7.1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885088"/>
            <a:ext cx="6553200" cy="39133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Setting Up an Amortization Schedule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Amortization schedule</a:t>
            </a:r>
          </a:p>
          <a:p>
            <a:pPr lvl="1"/>
            <a:r>
              <a:rPr lang="en-US" dirty="0"/>
              <a:t>A standard method of detailing a loan transaction</a:t>
            </a:r>
          </a:p>
          <a:p>
            <a:pPr lvl="1"/>
            <a:r>
              <a:rPr lang="en-US" dirty="0"/>
              <a:t>For each specific loan period, it lists the remaining principal and the value of the payment apportioned to interest expense and to paying down the principal</a:t>
            </a:r>
          </a:p>
        </p:txBody>
      </p:sp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ADD7F0-1043-4FF6-8250-D764CC9A2BE7}" type="slidenum">
              <a:rPr lang="en-US" smtClean="0">
                <a:cs typeface="Arial" charset="0"/>
              </a:rPr>
              <a:pPr/>
              <a:t>29</a:t>
            </a:fld>
            <a:endParaRPr lang="en-US" dirty="0">
              <a:cs typeface="Arial" charset="0"/>
            </a:endParaRPr>
          </a:p>
        </p:txBody>
      </p:sp>
      <p:sp>
        <p:nvSpPr>
          <p:cNvPr id="4813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Introduction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Ramifications of cash flows; tools for analyzing the financial viability of a project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To go to Level 1, </a:t>
            </a:r>
            <a:r>
              <a:rPr lang="en-US" dirty="0">
                <a:hlinkClick r:id="rId2" action="ppaction://hlinksldjump"/>
              </a:rPr>
              <a:t>click here</a:t>
            </a:r>
            <a:endParaRPr lang="en-US" dirty="0"/>
          </a:p>
          <a:p>
            <a:pPr>
              <a:buNone/>
            </a:pPr>
            <a:r>
              <a:rPr lang="en-US" dirty="0"/>
              <a:t>To go to Level 2, </a:t>
            </a:r>
            <a:r>
              <a:rPr lang="en-US" dirty="0">
                <a:hlinkClick r:id="rId3" action="ppaction://hlinksldjump"/>
              </a:rPr>
              <a:t>click here</a:t>
            </a:r>
            <a:endParaRPr lang="en-US" dirty="0"/>
          </a:p>
          <a:p>
            <a:pPr>
              <a:buNone/>
            </a:pPr>
            <a:r>
              <a:rPr lang="en-US" dirty="0"/>
              <a:t>To go to Level 3, </a:t>
            </a:r>
            <a:r>
              <a:rPr lang="en-US" dirty="0">
                <a:hlinkClick r:id="rId4" action="ppaction://hlinksldjump"/>
              </a:rPr>
              <a:t>click here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Succeeding in Business with Microsoft Excel 2013: Chapter 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09325-2E04-4B67-9B8B-8495DB5A783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491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1EC9C9-644B-4BCB-BA29-CE457409F751}" type="slidenum">
              <a:rPr lang="en-US" smtClean="0">
                <a:cs typeface="Arial" charset="0"/>
              </a:rPr>
              <a:pPr/>
              <a:t>30</a:t>
            </a:fld>
            <a:endParaRPr lang="en-US" dirty="0">
              <a:cs typeface="Arial" charset="0"/>
            </a:endParaRP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7.4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6350" y="1704186"/>
            <a:ext cx="6591300" cy="43386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IPMT function</a:t>
            </a:r>
          </a:p>
          <a:p>
            <a:pPr lvl="1" eaLnBrk="1" hangingPunct="1"/>
            <a:r>
              <a:rPr lang="en-US" dirty="0"/>
              <a:t>Calculates the value of the interest payment for a specified period</a:t>
            </a:r>
          </a:p>
          <a:p>
            <a:pPr lvl="1" eaLnBrk="1" hangingPunct="1"/>
            <a:r>
              <a:rPr lang="en-US" dirty="0">
                <a:cs typeface="Courier New" pitchFamily="49" charset="0"/>
              </a:rPr>
              <a:t>=IPMT(rate,per,nper,pv,[fv],[type])</a:t>
            </a:r>
            <a:endParaRPr lang="en-US" dirty="0"/>
          </a:p>
          <a:p>
            <a:pPr eaLnBrk="1" hangingPunct="1"/>
            <a:r>
              <a:rPr lang="en-US" b="1" dirty="0"/>
              <a:t>PPMT function</a:t>
            </a:r>
          </a:p>
          <a:p>
            <a:pPr lvl="1" eaLnBrk="1" hangingPunct="1"/>
            <a:r>
              <a:rPr lang="en-US" dirty="0"/>
              <a:t>Calculates the value of the principal payment for a specified period</a:t>
            </a:r>
          </a:p>
          <a:p>
            <a:pPr lvl="1" eaLnBrk="1" hangingPunct="1"/>
            <a:r>
              <a:rPr lang="en-US" dirty="0">
                <a:cs typeface="Courier New" pitchFamily="49" charset="0"/>
              </a:rPr>
              <a:t>=PPMT(rate,per,nper,pv,[fv],[type])</a:t>
            </a:r>
          </a:p>
        </p:txBody>
      </p:sp>
      <p:sp>
        <p:nvSpPr>
          <p:cNvPr id="501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01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A9AFC5-BDCF-4CFD-9EF3-68D6CF9B4743}" type="slidenum">
              <a:rPr lang="en-US" smtClean="0">
                <a:cs typeface="Arial" charset="0"/>
              </a:rPr>
              <a:pPr/>
              <a:t>31</a:t>
            </a:fld>
            <a:endParaRPr lang="en-US" dirty="0">
              <a:cs typeface="Arial" charset="0"/>
            </a:endParaRPr>
          </a:p>
        </p:txBody>
      </p:sp>
      <p:sp>
        <p:nvSpPr>
          <p:cNvPr id="5018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graphicFrame>
        <p:nvGraphicFramePr>
          <p:cNvPr id="356394" name="Group 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62239"/>
              </p:ext>
            </p:extLst>
          </p:nvPr>
        </p:nvGraphicFramePr>
        <p:xfrm>
          <a:off x="457200" y="2152967"/>
          <a:ext cx="8229600" cy="3866833"/>
        </p:xfrm>
        <a:graphic>
          <a:graphicData uri="http://schemas.openxmlformats.org/drawingml/2006/table">
            <a:tbl>
              <a:tblPr/>
              <a:tblGrid>
                <a:gridCol w="96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rate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Interest rate per period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Period for which the interest or principal amount will be calculated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nper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 number of periods in the financial transaction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pv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Value at the beginning of the financial transaction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fv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Value at the end of the financial transaction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type</a:t>
                      </a:r>
                    </a:p>
                  </a:txBody>
                  <a:tcPr marL="96819" marR="968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Payment type of 0 or 1 (made at the end or beginning of each period, respectively)</a:t>
                      </a:r>
                    </a:p>
                  </a:txBody>
                  <a:tcPr marL="96819" marR="968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952193-8EFD-403E-8B44-AD539D88816D}" type="slidenum">
              <a:rPr lang="en-US" smtClean="0">
                <a:cs typeface="Arial" charset="0"/>
              </a:rPr>
              <a:pPr/>
              <a:t>32</a:t>
            </a:fld>
            <a:endParaRPr lang="en-US" dirty="0">
              <a:cs typeface="Arial" charset="0"/>
            </a:endParaRPr>
          </a:p>
        </p:txBody>
      </p:sp>
      <p:sp>
        <p:nvSpPr>
          <p:cNvPr id="51228" name="Text Box 41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7200" y="1671935"/>
            <a:ext cx="822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Arial" charset="0"/>
              </a:rPr>
              <a:t>Arguments of the PPMT and IPMT Functions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222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7E0909-398D-40B2-9F4D-0E55D804B25F}" type="slidenum">
              <a:rPr lang="en-US" smtClean="0">
                <a:cs typeface="Arial" charset="0"/>
              </a:rPr>
              <a:pPr/>
              <a:t>33</a:t>
            </a:fld>
            <a:endParaRPr lang="en-US" dirty="0">
              <a:cs typeface="Arial" charset="0"/>
            </a:endParaRP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6" name="Picture 5" descr="Screen shot 2013-05-20 at 4.48.1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1900" y="1650585"/>
            <a:ext cx="6680200" cy="45728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325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41EE55-7F52-4F0B-9639-0425587A9CAB}" type="slidenum">
              <a:rPr lang="en-US" smtClean="0">
                <a:cs typeface="Arial" charset="0"/>
              </a:rPr>
              <a:pPr/>
              <a:t>34</a:t>
            </a:fld>
            <a:endParaRPr lang="en-US" dirty="0">
              <a:cs typeface="Arial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6" name="Picture 5" descr="Screen shot 2013-05-20 at 4.48.2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8427" y="1600200"/>
            <a:ext cx="6787146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b="1" dirty="0"/>
              <a:t>CUMIPMT function</a:t>
            </a:r>
          </a:p>
          <a:p>
            <a:pPr lvl="1" eaLnBrk="1" hangingPunct="1"/>
            <a:r>
              <a:rPr lang="en-US" dirty="0"/>
              <a:t>Automatically calculates the interest values between a start period and an end period</a:t>
            </a:r>
          </a:p>
          <a:p>
            <a:pPr lvl="1" eaLnBrk="1" hangingPunct="1"/>
            <a:r>
              <a:rPr lang="en-US" dirty="0">
                <a:cs typeface="Courier New" pitchFamily="49" charset="0"/>
              </a:rPr>
              <a:t>=CUMIPMT(rate,nper,pv,start_period,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end_period,type)</a:t>
            </a:r>
          </a:p>
          <a:p>
            <a:pPr eaLnBrk="1" hangingPunct="1"/>
            <a:r>
              <a:rPr lang="en-US" b="1" dirty="0"/>
              <a:t>CUMPRINC function</a:t>
            </a:r>
          </a:p>
          <a:p>
            <a:pPr lvl="1" eaLnBrk="1" hangingPunct="1"/>
            <a:r>
              <a:rPr lang="en-US" dirty="0"/>
              <a:t>Automatically calculates the principal values between a start period and an end period</a:t>
            </a:r>
          </a:p>
          <a:p>
            <a:pPr lvl="1" eaLnBrk="1" hangingPunct="1"/>
            <a:r>
              <a:rPr lang="en-US" dirty="0">
                <a:cs typeface="Courier New" pitchFamily="49" charset="0"/>
              </a:rPr>
              <a:t>=CUMPRINC(rate,nper,pv,start_period,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end_period,type)</a:t>
            </a:r>
            <a:endParaRPr lang="en-US" dirty="0"/>
          </a:p>
        </p:txBody>
      </p:sp>
      <p:sp>
        <p:nvSpPr>
          <p:cNvPr id="542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B7A461-562C-4125-ABDE-87DC659D6C60}" type="slidenum">
              <a:rPr lang="en-US" smtClean="0">
                <a:cs typeface="Arial" charset="0"/>
              </a:rPr>
              <a:pPr/>
              <a:t>35</a:t>
            </a:fld>
            <a:endParaRPr lang="en-US" dirty="0">
              <a:cs typeface="Arial" charset="0"/>
            </a:endParaRP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529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529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85E84C-708F-4C4B-B1FC-E8465B5F90F7}" type="slidenum">
              <a:rPr lang="en-US" smtClean="0">
                <a:cs typeface="Arial" charset="0"/>
              </a:rPr>
              <a:pPr/>
              <a:t>36</a:t>
            </a:fld>
            <a:endParaRPr lang="en-US" dirty="0">
              <a:cs typeface="Arial" charset="0"/>
            </a:endParaRP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48.38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6350" y="1754539"/>
            <a:ext cx="6591300" cy="411092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63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63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8471AE-4943-40E9-B3E3-52F6D8505C1F}" type="slidenum">
              <a:rPr lang="en-US" smtClean="0">
                <a:cs typeface="Arial" charset="0"/>
              </a:rPr>
              <a:pPr/>
              <a:t>37</a:t>
            </a:fld>
            <a:endParaRPr lang="en-US" dirty="0">
              <a:cs typeface="Arial" charset="0"/>
            </a:endParaRPr>
          </a:p>
        </p:txBody>
      </p:sp>
      <p:sp>
        <p:nvSpPr>
          <p:cNvPr id="5632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5-20 at 4.48.5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5417" y="2438400"/>
            <a:ext cx="7233166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Setting Up an Amortization Schedule (continued)</a:t>
            </a:r>
          </a:p>
        </p:txBody>
      </p:sp>
      <p:sp>
        <p:nvSpPr>
          <p:cNvPr id="5734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73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5E79AD-11F7-4896-B7C5-9659A4A8BCDC}" type="slidenum">
              <a:rPr lang="en-US" smtClean="0">
                <a:cs typeface="Arial" charset="0"/>
              </a:rPr>
              <a:pPr/>
              <a:t>38</a:t>
            </a:fld>
            <a:endParaRPr lang="en-US" dirty="0">
              <a:cs typeface="Arial" charset="0"/>
            </a:endParaRPr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8" name="Picture 7" descr="Screen shot 2013-05-20 at 4.49.1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1630389"/>
            <a:ext cx="5937250" cy="44721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Calculating Depreciation Using the SLN Function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b="1" dirty="0"/>
              <a:t>Straight line depreciation</a:t>
            </a:r>
            <a:r>
              <a:rPr lang="en-US" dirty="0"/>
              <a:t> method</a:t>
            </a:r>
          </a:p>
          <a:p>
            <a:pPr lvl="1" eaLnBrk="1" hangingPunct="1"/>
            <a:r>
              <a:rPr lang="en-US" dirty="0"/>
              <a:t>Approximation of the actual depreciation allowed by the tax code</a:t>
            </a:r>
          </a:p>
          <a:p>
            <a:pPr lvl="1" eaLnBrk="1" hangingPunct="1"/>
            <a:r>
              <a:rPr lang="en-US" dirty="0"/>
              <a:t>Allocates the value of an asset evenly throughout the life of the asset</a:t>
            </a:r>
          </a:p>
          <a:p>
            <a:pPr eaLnBrk="1" hangingPunct="1"/>
            <a:r>
              <a:rPr lang="en-US" dirty="0">
                <a:cs typeface="Courier New" pitchFamily="49" charset="0"/>
              </a:rPr>
              <a:t>=SLN(cost,salvage,life)</a:t>
            </a:r>
          </a:p>
          <a:p>
            <a:pPr lvl="1" eaLnBrk="1" hangingPunct="1"/>
            <a:r>
              <a:rPr lang="en-US" dirty="0"/>
              <a:t>Cost: The initial cost of the asset</a:t>
            </a:r>
          </a:p>
          <a:p>
            <a:pPr lvl="1" eaLnBrk="1" hangingPunct="1"/>
            <a:r>
              <a:rPr lang="en-US" dirty="0"/>
              <a:t>Salvage: The value at the end of depreciation</a:t>
            </a:r>
          </a:p>
          <a:p>
            <a:pPr lvl="1" eaLnBrk="1" hangingPunct="1"/>
            <a:r>
              <a:rPr lang="en-US" dirty="0"/>
              <a:t>Life: The number of periods over which the asset is depreciated</a:t>
            </a:r>
          </a:p>
        </p:txBody>
      </p:sp>
      <p:sp>
        <p:nvSpPr>
          <p:cNvPr id="583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DA8CF59-016C-4FD5-945E-C7CC9F0B5A8A}" type="slidenum">
              <a:rPr lang="en-US" smtClean="0">
                <a:cs typeface="Arial" charset="0"/>
              </a:rPr>
              <a:pPr/>
              <a:t>39</a:t>
            </a:fld>
            <a:endParaRPr lang="en-US" dirty="0">
              <a:cs typeface="Arial" charset="0"/>
            </a:endParaRPr>
          </a:p>
        </p:txBody>
      </p:sp>
      <p:sp>
        <p:nvSpPr>
          <p:cNvPr id="58374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Functions Covered in This Chapter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CUMIPMT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CUMPRINC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DDB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FV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IPMT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IRR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NPER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NPV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PMT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PPMT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PV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RATE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SLN</a:t>
            </a:r>
          </a:p>
        </p:txBody>
      </p:sp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F26902-F488-4616-9A1A-0C118078E1F6}" type="slidenum">
              <a:rPr lang="en-US" smtClean="0">
                <a:cs typeface="Arial" charset="0"/>
              </a:rPr>
              <a:pPr/>
              <a:t>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Calculating Depreciation Using the SLN Function (continued)</a:t>
            </a:r>
          </a:p>
        </p:txBody>
      </p:sp>
      <p:sp>
        <p:nvSpPr>
          <p:cNvPr id="5939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66D196-0638-4719-A8F0-E6EA3DB9DDF9}" type="slidenum">
              <a:rPr lang="en-US" smtClean="0">
                <a:cs typeface="Arial" charset="0"/>
              </a:rPr>
              <a:pPr/>
              <a:t>40</a:t>
            </a:fld>
            <a:endParaRPr lang="en-US" dirty="0">
              <a:cs typeface="Arial" charset="0"/>
            </a:endParaRPr>
          </a:p>
        </p:txBody>
      </p:sp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0.0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4278" y="1712738"/>
            <a:ext cx="5967022" cy="448662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Calculating Depreciation Using the SLN Function (continued)</a:t>
            </a:r>
          </a:p>
        </p:txBody>
      </p:sp>
      <p:sp>
        <p:nvSpPr>
          <p:cNvPr id="604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76E843-206C-4870-BF9F-4495AE223D6F}" type="slidenum">
              <a:rPr lang="en-US" smtClean="0">
                <a:cs typeface="Arial" charset="0"/>
              </a:rPr>
              <a:pPr/>
              <a:t>41</a:t>
            </a:fld>
            <a:endParaRPr lang="en-US" dirty="0">
              <a:cs typeface="Arial" charset="0"/>
            </a:endParaRPr>
          </a:p>
        </p:txBody>
      </p:sp>
      <p:graphicFrame>
        <p:nvGraphicFramePr>
          <p:cNvPr id="372805" name="Group 69"/>
          <p:cNvGraphicFramePr>
            <a:graphicFrameLocks noGrp="1"/>
          </p:cNvGraphicFramePr>
          <p:nvPr/>
        </p:nvGraphicFramePr>
        <p:xfrm>
          <a:off x="304800" y="2133600"/>
          <a:ext cx="8534400" cy="40386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Definition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Syntax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Double-declining balance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Computes depreciation at an accelerated 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=DDB(cost,salvage,life,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period,[factor])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Sum of the years digits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Depreciation is apportioned based on the declining fractional amount of the asset’s life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=SYD(cost,salvage,life,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per)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Fixed-declining balance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Returns the depreciation of an asset for a specified period using the fixed-declining balance method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=DB(cost,salvage,life,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period,[month])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Variable-declining balance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Returns the depreciation of an asset for a specified period using the double-declining balance method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3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=VDB(cost,salvage,life,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start_period,end_period,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Courier New" pitchFamily="49" charset="0"/>
                        </a:rPr>
                        <a:t>factor,no_switch)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447" name="Text Box 59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04800" y="1671935"/>
            <a:ext cx="8458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Alternative Depreciation Options Provided in Excel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Calculating Taxes</a:t>
            </a:r>
          </a:p>
        </p:txBody>
      </p:sp>
      <p:sp>
        <p:nvSpPr>
          <p:cNvPr id="614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14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F86DEA-2EB9-4A81-BCA8-E9CB5C175CEF}" type="slidenum">
              <a:rPr lang="en-US" smtClean="0">
                <a:cs typeface="Arial" charset="0"/>
              </a:rPr>
              <a:pPr/>
              <a:t>42</a:t>
            </a:fld>
            <a:endParaRPr lang="en-US" dirty="0">
              <a:cs typeface="Arial" charset="0"/>
            </a:endParaRPr>
          </a:p>
        </p:txBody>
      </p:sp>
      <p:sp>
        <p:nvSpPr>
          <p:cNvPr id="6144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0.32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1605955"/>
            <a:ext cx="6210300" cy="463952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Taxes (continued)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2251FB-084A-4C15-8F90-19C8D90E0F9B}" type="slidenum">
              <a:rPr lang="en-US" smtClean="0">
                <a:cs typeface="Arial" charset="0"/>
              </a:rPr>
              <a:pPr/>
              <a:t>43</a:t>
            </a:fld>
            <a:endParaRPr lang="en-US" dirty="0">
              <a:cs typeface="Arial" charset="0"/>
            </a:endParaRP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2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0.5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150" y="1703727"/>
            <a:ext cx="6489700" cy="44919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Level 2 Summary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Using amortization tables</a:t>
            </a:r>
          </a:p>
          <a:p>
            <a:pPr eaLnBrk="1" hangingPunct="1"/>
            <a:r>
              <a:rPr lang="en-US" dirty="0"/>
              <a:t>Calculating principal and interest payments with PPMT and IPMT</a:t>
            </a:r>
          </a:p>
          <a:p>
            <a:pPr eaLnBrk="1" hangingPunct="1"/>
            <a:r>
              <a:rPr lang="en-US" dirty="0"/>
              <a:t>Calculating cumulative principal and interest payments with CUMPRINC and CUMIPMT</a:t>
            </a:r>
          </a:p>
          <a:p>
            <a:pPr eaLnBrk="1" hangingPunct="1"/>
            <a:r>
              <a:rPr lang="en-US" dirty="0"/>
              <a:t>Calculating depreciation using the straight line method</a:t>
            </a:r>
          </a:p>
          <a:p>
            <a:pPr eaLnBrk="1" hangingPunct="1"/>
            <a:r>
              <a:rPr lang="en-US" dirty="0"/>
              <a:t>Calculating taxes</a:t>
            </a:r>
          </a:p>
        </p:txBody>
      </p:sp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6D9DEF-5CB4-4485-AF5B-9D64077E5803}" type="slidenum">
              <a:rPr lang="en-US" smtClean="0">
                <a:cs typeface="Arial" charset="0"/>
              </a:rPr>
              <a:pPr/>
              <a:t>44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Level 3 Objectives: Evaluating the Financial Viability of Alternative Project Options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Set up a worksheet to analyze profitability</a:t>
            </a:r>
          </a:p>
          <a:p>
            <a:pPr eaLnBrk="1" hangingPunct="1"/>
            <a:r>
              <a:rPr lang="en-US" dirty="0"/>
              <a:t>Calculate the net present value</a:t>
            </a:r>
          </a:p>
          <a:p>
            <a:pPr eaLnBrk="1" hangingPunct="1"/>
            <a:r>
              <a:rPr lang="en-US" dirty="0"/>
              <a:t>Calculate the internal rate of return</a:t>
            </a:r>
          </a:p>
          <a:p>
            <a:pPr eaLnBrk="1" hangingPunct="1"/>
            <a:r>
              <a:rPr lang="en-US" dirty="0"/>
              <a:t>Calculate the return on investment</a:t>
            </a:r>
          </a:p>
          <a:p>
            <a:pPr eaLnBrk="1" hangingPunct="1"/>
            <a:r>
              <a:rPr lang="en-US" dirty="0"/>
              <a:t>Determine the payback period</a:t>
            </a:r>
          </a:p>
        </p:txBody>
      </p:sp>
      <p:sp>
        <p:nvSpPr>
          <p:cNvPr id="645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9DA634-E38F-4ED9-B895-523C5C9488D5}" type="slidenum">
              <a:rPr lang="en-US" smtClean="0">
                <a:cs typeface="Arial" charset="0"/>
              </a:rPr>
              <a:pPr/>
              <a:t>45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Setting Up a Worksheet to Analyze Profitability</a:t>
            </a:r>
          </a:p>
        </p:txBody>
      </p:sp>
      <p:sp>
        <p:nvSpPr>
          <p:cNvPr id="655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55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12694E-7B34-4C5E-83EB-D513AB2E2AFB}" type="slidenum">
              <a:rPr lang="en-US" smtClean="0">
                <a:cs typeface="Arial" charset="0"/>
              </a:rPr>
              <a:pPr/>
              <a:t>46</a:t>
            </a:fld>
            <a:endParaRPr lang="en-US" dirty="0">
              <a:cs typeface="Arial" charset="0"/>
            </a:endParaRPr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1.4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00" y="1600278"/>
            <a:ext cx="6654800" cy="462264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Setting Up a Worksheet to Analyze Profitability (continued)</a:t>
            </a:r>
          </a:p>
        </p:txBody>
      </p:sp>
      <p:sp>
        <p:nvSpPr>
          <p:cNvPr id="6656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65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587ACE3-4959-443F-B82B-D09DF9071E22}" type="slidenum">
              <a:rPr lang="en-US" smtClean="0">
                <a:cs typeface="Arial" charset="0"/>
              </a:rPr>
              <a:pPr/>
              <a:t>47</a:t>
            </a:fld>
            <a:endParaRPr lang="en-US" dirty="0">
              <a:cs typeface="Arial" charset="0"/>
            </a:endParaRPr>
          </a:p>
        </p:txBody>
      </p:sp>
      <p:sp>
        <p:nvSpPr>
          <p:cNvPr id="6656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1.59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750" y="1851372"/>
            <a:ext cx="6540500" cy="315525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Calculating Net Present Value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dirty="0"/>
              <a:t>Net present value</a:t>
            </a:r>
            <a:r>
              <a:rPr lang="en-US" dirty="0"/>
              <a:t> (</a:t>
            </a:r>
            <a:r>
              <a:rPr lang="en-US" b="1" dirty="0"/>
              <a:t>NPV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Uses expected cash flows and applies a minimum rate of return (hurdle rate) to discount these cash flows into current (present) value dollars</a:t>
            </a:r>
          </a:p>
          <a:p>
            <a:pPr lvl="1"/>
            <a:r>
              <a:rPr lang="en-US" dirty="0"/>
              <a:t>Enables you to see the current worth of projected cash flows</a:t>
            </a:r>
          </a:p>
          <a:p>
            <a:pPr lvl="1"/>
            <a:r>
              <a:rPr lang="en-US" dirty="0">
                <a:cs typeface="Courier New" pitchFamily="49" charset="0"/>
              </a:rPr>
              <a:t>=NPV(rate,value1,[value2],…)</a:t>
            </a:r>
          </a:p>
          <a:p>
            <a:pPr lvl="1"/>
            <a:r>
              <a:rPr lang="en-US" dirty="0"/>
              <a:t>Has several requirements</a:t>
            </a:r>
          </a:p>
        </p:txBody>
      </p:sp>
      <p:sp>
        <p:nvSpPr>
          <p:cNvPr id="675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A603D6-C6C2-4259-947F-D35FB21C40DB}" type="slidenum">
              <a:rPr lang="en-US" smtClean="0">
                <a:cs typeface="Arial" charset="0"/>
              </a:rPr>
              <a:pPr/>
              <a:t>48</a:t>
            </a:fld>
            <a:endParaRPr lang="en-US" dirty="0">
              <a:cs typeface="Arial" charset="0"/>
            </a:endParaRPr>
          </a:p>
        </p:txBody>
      </p:sp>
      <p:sp>
        <p:nvSpPr>
          <p:cNvPr id="6759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Net Present Value (continued)</a:t>
            </a:r>
          </a:p>
        </p:txBody>
      </p:sp>
      <p:sp>
        <p:nvSpPr>
          <p:cNvPr id="6861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86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B6042F-1C20-4322-BC26-1827A0D408B8}" type="slidenum">
              <a:rPr lang="en-US" smtClean="0">
                <a:cs typeface="Arial" charset="0"/>
              </a:rPr>
              <a:pPr/>
              <a:t>49</a:t>
            </a:fld>
            <a:endParaRPr lang="en-US" dirty="0">
              <a:cs typeface="Arial" charset="0"/>
            </a:endParaRPr>
          </a:p>
        </p:txBody>
      </p:sp>
      <p:sp>
        <p:nvSpPr>
          <p:cNvPr id="6861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2.23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0950" y="1888473"/>
            <a:ext cx="6642100" cy="37287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Level 1 Objectives: Calculating Values for Simple Financial Transactions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 how simple interest and compound interest are calculated</a:t>
            </a:r>
          </a:p>
          <a:p>
            <a:pPr eaLnBrk="1" hangingPunct="1"/>
            <a:r>
              <a:rPr lang="en-US" dirty="0"/>
              <a:t>Determine the value of a loan payment</a:t>
            </a:r>
          </a:p>
          <a:p>
            <a:pPr eaLnBrk="1" hangingPunct="1"/>
            <a:r>
              <a:rPr lang="en-US" dirty="0"/>
              <a:t>Analyze positive and negative cash flows</a:t>
            </a:r>
          </a:p>
          <a:p>
            <a:pPr eaLnBrk="1" hangingPunct="1"/>
            <a:r>
              <a:rPr lang="en-US" dirty="0"/>
              <a:t>Determine the future value and the present value of a financial transaction</a:t>
            </a:r>
          </a:p>
          <a:p>
            <a:pPr eaLnBrk="1" hangingPunct="1"/>
            <a:r>
              <a:rPr lang="en-US" dirty="0"/>
              <a:t>Determine the interest rate and the number of periods of a financial transaction</a:t>
            </a:r>
          </a:p>
        </p:txBody>
      </p:sp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AA62BC-44CD-45B9-8549-F68C9A06F422}" type="slidenum">
              <a:rPr lang="en-US" smtClean="0">
                <a:cs typeface="Arial" charset="0"/>
              </a:rPr>
              <a:pPr/>
              <a:t>5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Calculating the Internal Rate of Return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Internal rate of return</a:t>
            </a:r>
            <a:r>
              <a:rPr lang="en-US" dirty="0"/>
              <a:t> (</a:t>
            </a:r>
            <a:r>
              <a:rPr lang="en-US" b="1" dirty="0"/>
              <a:t>IRR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Considers the cash flows and discounts them back to the present value</a:t>
            </a:r>
          </a:p>
          <a:p>
            <a:pPr lvl="1"/>
            <a:r>
              <a:rPr lang="en-US" dirty="0"/>
              <a:t>Calculates the rate at which the discounted cash flows in and out are equal</a:t>
            </a:r>
          </a:p>
          <a:p>
            <a:pPr lvl="1"/>
            <a:r>
              <a:rPr lang="en-US" dirty="0">
                <a:cs typeface="Courier New" pitchFamily="49" charset="0"/>
              </a:rPr>
              <a:t>=IRR(values,[guess]</a:t>
            </a:r>
            <a:r>
              <a:rPr lang="en-US" dirty="0"/>
              <a:t>)</a:t>
            </a:r>
          </a:p>
        </p:txBody>
      </p:sp>
      <p:sp>
        <p:nvSpPr>
          <p:cNvPr id="696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8C9740-CE5E-4B56-943C-B87DD69A2BEB}" type="slidenum">
              <a:rPr lang="en-US" smtClean="0">
                <a:cs typeface="Arial" charset="0"/>
              </a:rPr>
              <a:pPr/>
              <a:t>50</a:t>
            </a:fld>
            <a:endParaRPr lang="en-US" dirty="0">
              <a:cs typeface="Arial" charset="0"/>
            </a:endParaRP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Calculating the Internal Rate of Return (continued)</a:t>
            </a:r>
          </a:p>
        </p:txBody>
      </p:sp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A092DA-F7FF-409E-9934-14A5A061A1EF}" type="slidenum">
              <a:rPr lang="en-US" smtClean="0">
                <a:cs typeface="Arial" charset="0"/>
              </a:rPr>
              <a:pPr/>
              <a:t>51</a:t>
            </a:fld>
            <a:endParaRPr lang="en-US" dirty="0">
              <a:cs typeface="Arial" charset="0"/>
            </a:endParaRPr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2.40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4300" y="1806945"/>
            <a:ext cx="6616700" cy="418390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Calculating the Internal Rate of Return (continued)</a:t>
            </a:r>
          </a:p>
        </p:txBody>
      </p:sp>
      <p:sp>
        <p:nvSpPr>
          <p:cNvPr id="7168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16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4BB55D-5C43-41DE-B4BE-CFFC538CE561}" type="slidenum">
              <a:rPr lang="en-US" smtClean="0">
                <a:cs typeface="Arial" charset="0"/>
              </a:rPr>
              <a:pPr/>
              <a:t>52</a:t>
            </a:fld>
            <a:endParaRPr lang="en-US" dirty="0">
              <a:cs typeface="Arial" charset="0"/>
            </a:endParaRP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2.57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2125" y="1830853"/>
            <a:ext cx="5569275" cy="433929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Calculating the Return on Investment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Return on investment</a:t>
            </a:r>
            <a:r>
              <a:rPr lang="en-US" dirty="0"/>
              <a:t> (</a:t>
            </a:r>
            <a:r>
              <a:rPr lang="en-US" b="1" dirty="0"/>
              <a:t>ROI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sum of the cash flows, excluding initial investment, divided by the investment value</a:t>
            </a:r>
          </a:p>
        </p:txBody>
      </p:sp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E52070-8EB2-4609-BBE8-D4FD3A6B3187}" type="slidenum">
              <a:rPr lang="en-US" smtClean="0">
                <a:cs typeface="Arial" charset="0"/>
              </a:rPr>
              <a:pPr/>
              <a:t>53</a:t>
            </a:fld>
            <a:endParaRPr lang="en-US" dirty="0">
              <a:cs typeface="Arial" charset="0"/>
            </a:endParaRPr>
          </a:p>
        </p:txBody>
      </p:sp>
      <p:sp>
        <p:nvSpPr>
          <p:cNvPr id="7271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Calculating the Return on Investment (continued)</a:t>
            </a:r>
          </a:p>
        </p:txBody>
      </p:sp>
      <p:sp>
        <p:nvSpPr>
          <p:cNvPr id="737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264F5D-B66D-4187-AF67-88C6EC28CD77}" type="slidenum">
              <a:rPr lang="en-US" smtClean="0">
                <a:cs typeface="Arial" charset="0"/>
              </a:rPr>
              <a:pPr/>
              <a:t>54</a:t>
            </a:fld>
            <a:endParaRPr lang="en-US" dirty="0">
              <a:cs typeface="Arial" charset="0"/>
            </a:endParaRP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3.2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1612775"/>
            <a:ext cx="6680200" cy="44960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Determining the Payback Period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Payback period</a:t>
            </a:r>
          </a:p>
          <a:p>
            <a:pPr lvl="1" eaLnBrk="1" hangingPunct="1"/>
            <a:r>
              <a:rPr lang="en-US" dirty="0"/>
              <a:t>The time it will take to earn sufficient profits so the loan can be paid back</a:t>
            </a:r>
          </a:p>
          <a:p>
            <a:pPr eaLnBrk="1" hangingPunct="1"/>
            <a:r>
              <a:rPr lang="en-US" dirty="0"/>
              <a:t>Payback year</a:t>
            </a:r>
          </a:p>
          <a:p>
            <a:pPr lvl="1" eaLnBrk="1" hangingPunct="1"/>
            <a:r>
              <a:rPr lang="en-US" dirty="0"/>
              <a:t>The year in which the cumulative total cash flow is greater than or equal to $0</a:t>
            </a:r>
          </a:p>
        </p:txBody>
      </p:sp>
      <p:sp>
        <p:nvSpPr>
          <p:cNvPr id="747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156594-4BF8-4FC4-8A27-1DF6B486EC07}" type="slidenum">
              <a:rPr lang="en-US" smtClean="0">
                <a:cs typeface="Arial" charset="0"/>
              </a:rPr>
              <a:pPr/>
              <a:t>55</a:t>
            </a:fld>
            <a:endParaRPr lang="en-US" dirty="0">
              <a:cs typeface="Arial" charset="0"/>
            </a:endParaRPr>
          </a:p>
        </p:txBody>
      </p:sp>
      <p:sp>
        <p:nvSpPr>
          <p:cNvPr id="7475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Determining the Payback Period (continued)</a:t>
            </a:r>
          </a:p>
        </p:txBody>
      </p:sp>
      <p:sp>
        <p:nvSpPr>
          <p:cNvPr id="757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B066D8-CBE4-49E5-804D-4185A9291F92}" type="slidenum">
              <a:rPr lang="en-US" smtClean="0">
                <a:cs typeface="Arial" charset="0"/>
              </a:rPr>
              <a:pPr/>
              <a:t>56</a:t>
            </a:fld>
            <a:endParaRPr lang="en-US" dirty="0">
              <a:cs typeface="Arial" charset="0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3.41 P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0756" y="1676401"/>
            <a:ext cx="6348644" cy="457838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Evaluating the Results of the Analysis</a:t>
            </a:r>
          </a:p>
        </p:txBody>
      </p:sp>
      <p:sp>
        <p:nvSpPr>
          <p:cNvPr id="768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D4FEAC-E66B-4B47-8B26-6F01430BDB02}" type="slidenum">
              <a:rPr lang="en-US" smtClean="0">
                <a:cs typeface="Arial" charset="0"/>
              </a:rPr>
              <a:pPr/>
              <a:t>57</a:t>
            </a:fld>
            <a:endParaRPr lang="en-US" dirty="0">
              <a:cs typeface="Arial" charset="0"/>
            </a:endParaRPr>
          </a:p>
        </p:txBody>
      </p:sp>
      <p:sp>
        <p:nvSpPr>
          <p:cNvPr id="76805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3 home</a:t>
            </a:r>
            <a:endParaRPr lang="en-US" sz="1200" b="1" dirty="0">
              <a:latin typeface="Arial" charset="0"/>
            </a:endParaRPr>
          </a:p>
        </p:txBody>
      </p:sp>
      <p:pic>
        <p:nvPicPr>
          <p:cNvPr id="7" name="Picture 6" descr="Screen shot 2013-05-20 at 4.54.03 PM.png"/>
          <p:cNvPicPr>
            <a:picLocks noChangeAspect="1"/>
          </p:cNvPicPr>
          <p:nvPr/>
        </p:nvPicPr>
        <p:blipFill>
          <a:blip r:embed="rId4" cstate="print"/>
          <a:srcRect r="18496"/>
          <a:stretch>
            <a:fillRect/>
          </a:stretch>
        </p:blipFill>
        <p:spPr>
          <a:xfrm>
            <a:off x="1524000" y="2362200"/>
            <a:ext cx="6016182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Level 3 Summary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Exploring the profitability of a financial venture by:</a:t>
            </a:r>
          </a:p>
          <a:p>
            <a:pPr lvl="1" eaLnBrk="1" hangingPunct="1"/>
            <a:r>
              <a:rPr lang="en-US" dirty="0"/>
              <a:t>Calculating the NPV</a:t>
            </a:r>
          </a:p>
          <a:p>
            <a:pPr lvl="1" eaLnBrk="1" hangingPunct="1"/>
            <a:r>
              <a:rPr lang="en-US" dirty="0"/>
              <a:t>Calculating the IRR</a:t>
            </a:r>
          </a:p>
          <a:p>
            <a:pPr lvl="1" eaLnBrk="1" hangingPunct="1"/>
            <a:r>
              <a:rPr lang="en-US" dirty="0"/>
              <a:t>Determining the ROI</a:t>
            </a:r>
          </a:p>
          <a:p>
            <a:pPr lvl="1" eaLnBrk="1" hangingPunct="1"/>
            <a:r>
              <a:rPr lang="en-US" dirty="0"/>
              <a:t>Determining the payback period</a:t>
            </a:r>
          </a:p>
        </p:txBody>
      </p:sp>
      <p:sp>
        <p:nvSpPr>
          <p:cNvPr id="778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48F24F-09F0-44A3-A81F-F076C3EA1316}" type="slidenum">
              <a:rPr lang="en-US" smtClean="0">
                <a:cs typeface="Arial" charset="0"/>
              </a:rPr>
              <a:pPr/>
              <a:t>58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Summary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Calculating the values for simple financial transactions</a:t>
            </a:r>
          </a:p>
          <a:p>
            <a:pPr eaLnBrk="1" hangingPunct="1"/>
            <a:r>
              <a:rPr lang="en-US" dirty="0"/>
              <a:t>Creating a projected cash flow estimate and amortization table</a:t>
            </a:r>
          </a:p>
          <a:p>
            <a:pPr eaLnBrk="1" hangingPunct="1"/>
            <a:r>
              <a:rPr lang="en-US" dirty="0"/>
              <a:t>Evaluating the financial viability of alternative project options</a:t>
            </a:r>
          </a:p>
        </p:txBody>
      </p:sp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379550-0852-4FD8-84ED-0E7E65AAAC2A}" type="slidenum">
              <a:rPr lang="en-US" smtClean="0">
                <a:cs typeface="Arial" charset="0"/>
              </a:rPr>
              <a:pPr/>
              <a:t>59</a:t>
            </a:fld>
            <a:endParaRPr lang="en-US" dirty="0">
              <a:cs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Understanding How Interest Is Calculated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Factors that can affect interest:</a:t>
            </a:r>
          </a:p>
          <a:p>
            <a:pPr lvl="1" eaLnBrk="1" hangingPunct="1"/>
            <a:r>
              <a:rPr lang="en-US" dirty="0"/>
              <a:t>How long do you want to borrow the money?</a:t>
            </a:r>
          </a:p>
          <a:p>
            <a:pPr lvl="1" eaLnBrk="1" hangingPunct="1"/>
            <a:r>
              <a:rPr lang="en-US" dirty="0"/>
              <a:t>What level of risk is the lender assuming in lending the money?</a:t>
            </a:r>
          </a:p>
          <a:p>
            <a:pPr lvl="1"/>
            <a:r>
              <a:rPr lang="en-US" dirty="0"/>
              <a:t>What are the current monetary policies of governments that affect interest rates?</a:t>
            </a:r>
          </a:p>
          <a:p>
            <a:r>
              <a:rPr lang="en-US" dirty="0"/>
              <a:t>Ways interest is accounted for:</a:t>
            </a:r>
          </a:p>
          <a:p>
            <a:pPr lvl="1" eaLnBrk="1" hangingPunct="1"/>
            <a:r>
              <a:rPr lang="en-US" dirty="0"/>
              <a:t>Simple interest</a:t>
            </a:r>
          </a:p>
          <a:p>
            <a:pPr lvl="1" eaLnBrk="1" hangingPunct="1"/>
            <a:r>
              <a:rPr lang="en-US" dirty="0"/>
              <a:t>Compound interest</a:t>
            </a:r>
          </a:p>
        </p:txBody>
      </p:sp>
      <p:sp>
        <p:nvSpPr>
          <p:cNvPr id="235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EA1B48-EB1C-474A-86F4-737C8619E0D0}" type="slidenum">
              <a:rPr lang="en-US" smtClean="0">
                <a:cs typeface="Arial" charset="0"/>
              </a:rPr>
              <a:pPr/>
              <a:t>6</a:t>
            </a:fld>
            <a:endParaRPr lang="en-US" dirty="0">
              <a:cs typeface="Arial" charset="0"/>
            </a:endParaRPr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Understanding How Interest Is Calculated (continued)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Simple interest</a:t>
            </a:r>
          </a:p>
          <a:p>
            <a:pPr lvl="1"/>
            <a:r>
              <a:rPr lang="en-US" dirty="0"/>
              <a:t>Paid solely on the amount of the original principal value</a:t>
            </a:r>
          </a:p>
          <a:p>
            <a:pPr lvl="1"/>
            <a:r>
              <a:rPr lang="en-US" dirty="0">
                <a:cs typeface="Courier New" pitchFamily="49" charset="0"/>
              </a:rPr>
              <a:t>Simple interest = Principal * Interest rate per time period * Number of time periods</a:t>
            </a:r>
          </a:p>
        </p:txBody>
      </p:sp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BF8965-39C1-4038-A788-A0974CE33E62}" type="slidenum">
              <a:rPr lang="en-US" smtClean="0">
                <a:cs typeface="Arial" charset="0"/>
              </a:rPr>
              <a:pPr/>
              <a:t>7</a:t>
            </a:fld>
            <a:endParaRPr lang="en-US" dirty="0">
              <a:cs typeface="Arial" charset="0"/>
            </a:endParaRPr>
          </a:p>
        </p:txBody>
      </p:sp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Understanding How Interest Is Calculated (continued)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b="1" dirty="0"/>
              <a:t>Compound interest</a:t>
            </a:r>
          </a:p>
          <a:p>
            <a:pPr lvl="1"/>
            <a:r>
              <a:rPr lang="en-US" dirty="0"/>
              <a:t>Adding interest earned each period to the principal for purposes of computing interest for the next period</a:t>
            </a:r>
          </a:p>
          <a:p>
            <a:pPr lvl="1"/>
            <a:r>
              <a:rPr lang="en-US" dirty="0"/>
              <a:t>Has greater total value than simple interest</a:t>
            </a:r>
          </a:p>
          <a:p>
            <a:pPr lvl="1"/>
            <a:r>
              <a:rPr lang="en-US" dirty="0"/>
              <a:t>Used by most financial institutions</a:t>
            </a:r>
          </a:p>
          <a:p>
            <a:r>
              <a:rPr lang="en-US" b="1" dirty="0"/>
              <a:t>Annual percentage yield</a:t>
            </a:r>
            <a:r>
              <a:rPr lang="en-US" dirty="0"/>
              <a:t> (</a:t>
            </a:r>
            <a:r>
              <a:rPr lang="en-US" b="1" dirty="0"/>
              <a:t>APY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equivalent yearly simple interest rate, taking compounding into account</a:t>
            </a:r>
          </a:p>
          <a:p>
            <a:r>
              <a:rPr lang="en-US" b="1" dirty="0"/>
              <a:t>Annual percentage rate</a:t>
            </a:r>
            <a:r>
              <a:rPr lang="en-US" dirty="0"/>
              <a:t> (</a:t>
            </a:r>
            <a:r>
              <a:rPr lang="en-US" b="1" dirty="0"/>
              <a:t>APR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Reflects interest being paid on the actual amount borrowed</a:t>
            </a:r>
          </a:p>
        </p:txBody>
      </p:sp>
      <p:sp>
        <p:nvSpPr>
          <p:cNvPr id="256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E700E8-0374-408A-A3C2-9F32B4010015}" type="slidenum">
              <a:rPr lang="en-US" smtClean="0">
                <a:cs typeface="Arial" charset="0"/>
              </a:rPr>
              <a:pPr/>
              <a:t>8</a:t>
            </a:fld>
            <a:endParaRPr lang="en-US" dirty="0">
              <a:cs typeface="Arial" charset="0"/>
            </a:endParaRPr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Reviewing Alternative Financing Options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Excel’s financial functions perform calculations to help determine the most feasible financing option</a:t>
            </a:r>
          </a:p>
          <a:p>
            <a:pPr lvl="1" eaLnBrk="1" hangingPunct="1"/>
            <a:r>
              <a:rPr lang="en-US" dirty="0"/>
              <a:t>PMT</a:t>
            </a:r>
          </a:p>
          <a:p>
            <a:pPr lvl="1" eaLnBrk="1" hangingPunct="1"/>
            <a:r>
              <a:rPr lang="en-US" dirty="0"/>
              <a:t>RATE</a:t>
            </a:r>
          </a:p>
          <a:p>
            <a:pPr lvl="1" eaLnBrk="1" hangingPunct="1"/>
            <a:r>
              <a:rPr lang="en-US" dirty="0"/>
              <a:t>NPER</a:t>
            </a:r>
          </a:p>
          <a:p>
            <a:pPr lvl="1" eaLnBrk="1" hangingPunct="1"/>
            <a:r>
              <a:rPr lang="en-US" dirty="0"/>
              <a:t>PV</a:t>
            </a:r>
          </a:p>
          <a:p>
            <a:pPr lvl="1" eaLnBrk="1" hangingPunct="1"/>
            <a:r>
              <a:rPr lang="en-US" dirty="0"/>
              <a:t>FV</a:t>
            </a:r>
          </a:p>
        </p:txBody>
      </p:sp>
      <p:sp>
        <p:nvSpPr>
          <p:cNvPr id="266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Succeeding in Business with Microsoft Excel 2013: Chapter 6</a:t>
            </a:r>
            <a:endParaRPr lang="en-US" dirty="0">
              <a:cs typeface="Arial" charset="0"/>
            </a:endParaRPr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0F936B-98A5-4E6A-9739-0156438B0ED7}" type="slidenum">
              <a:rPr lang="en-US" smtClean="0">
                <a:cs typeface="Arial" charset="0"/>
              </a:rPr>
              <a:pPr/>
              <a:t>9</a:t>
            </a:fld>
            <a:endParaRPr lang="en-US" dirty="0">
              <a:cs typeface="Arial" charset="0"/>
            </a:endParaRPr>
          </a:p>
        </p:txBody>
      </p:sp>
      <p:sp>
        <p:nvSpPr>
          <p:cNvPr id="26630" name="Text Box 4"/>
          <p:cNvSpPr txBox="1">
            <a:spLocks noChangeArrowheads="1"/>
          </p:cNvSpPr>
          <p:nvPr/>
        </p:nvSpPr>
        <p:spPr bwMode="auto">
          <a:xfrm>
            <a:off x="6400800" y="6400800"/>
            <a:ext cx="1447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Arial" charset="0"/>
                <a:hlinkClick r:id="rId3" action="ppaction://hlinksldjump"/>
              </a:rPr>
              <a:t>Level 1 home</a:t>
            </a:r>
            <a:endParaRPr lang="en-US" sz="1200" b="1" dirty="0">
              <a:latin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2555</TotalTime>
  <Words>2506</Words>
  <Application>Microsoft Office PowerPoint</Application>
  <PresentationFormat>On-screen Show (4:3)</PresentationFormat>
  <Paragraphs>453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Times New Roman</vt:lpstr>
      <vt:lpstr>1_Office Theme</vt:lpstr>
      <vt:lpstr>Evaluating the Financial Impact of Loans and Investments </vt:lpstr>
      <vt:lpstr>Chapter Introduction</vt:lpstr>
      <vt:lpstr>Chapter Introduction (continued)</vt:lpstr>
      <vt:lpstr>Functions Covered in This Chapter</vt:lpstr>
      <vt:lpstr>Level 1 Objectives: Calculating Values for Simple Financial Transactions</vt:lpstr>
      <vt:lpstr>Understanding How Interest Is Calculated</vt:lpstr>
      <vt:lpstr>Understanding How Interest Is Calculated (continued)</vt:lpstr>
      <vt:lpstr>Understanding How Interest Is Calculated (continued)</vt:lpstr>
      <vt:lpstr>Reviewing Alternative Financing Options</vt:lpstr>
      <vt:lpstr>Using the PMT Function to Determine a Loan Payment</vt:lpstr>
      <vt:lpstr>Using the PMT Function to Determine a Loan Payment (continued)</vt:lpstr>
      <vt:lpstr>Using the PMT Function to Determine a Loan Payment (continued)</vt:lpstr>
      <vt:lpstr>Using the PMT Function to Determine a Loan Payment (continued)</vt:lpstr>
      <vt:lpstr>Using the PMT Function to Determine a Loan Payment (continued)</vt:lpstr>
      <vt:lpstr>Using the PMT Function to Determine a Loan Payment (continued)</vt:lpstr>
      <vt:lpstr>Using the PMT Function to Determine a Loan Payment (continued)</vt:lpstr>
      <vt:lpstr>Using the RATE, NPER, PV, and FV Functions</vt:lpstr>
      <vt:lpstr>Using the RATE, NPER, PV, and FV Functions (continued)</vt:lpstr>
      <vt:lpstr>Using the RATE, NPER, PV, and FV Functions (continued)</vt:lpstr>
      <vt:lpstr>Using the RATE, NPER, PV, and FV Functions (continued)</vt:lpstr>
      <vt:lpstr>Using the RATE, NPER, PV, and FV Functions (continued)</vt:lpstr>
      <vt:lpstr>Using the RATE, NPER, PV, and FV Functions (continued)</vt:lpstr>
      <vt:lpstr>Level 1 Summary</vt:lpstr>
      <vt:lpstr>Level 2 Objectives: Creating a Projected Cash Flow Estimate and Amortization Schedule</vt:lpstr>
      <vt:lpstr>Designing a Worksheet to Estimate Cash Flow</vt:lpstr>
      <vt:lpstr>Designing a Worksheet to Estimate Cash Flow (continued)</vt:lpstr>
      <vt:lpstr>Designing a Worksheet to Estimate Cash Flow (continued)</vt:lpstr>
      <vt:lpstr>Designing a Worksheet to Estimate Cash Flow (continued)</vt:lpstr>
      <vt:lpstr>Setting Up an Amortization Schedule</vt:lpstr>
      <vt:lpstr>Setting Up an Amortization Schedule (continued)</vt:lpstr>
      <vt:lpstr>Setting Up an Amortization Schedule (continued)</vt:lpstr>
      <vt:lpstr>Setting Up an Amortization Schedule (continued)</vt:lpstr>
      <vt:lpstr>Setting Up an Amortization Schedule (continued)</vt:lpstr>
      <vt:lpstr>Setting Up an Amortization Schedule (continued)</vt:lpstr>
      <vt:lpstr>Setting Up an Amortization Schedule (continued)</vt:lpstr>
      <vt:lpstr>Setting Up an Amortization Schedule (continued)</vt:lpstr>
      <vt:lpstr>Setting Up an Amortization Schedule (continued)</vt:lpstr>
      <vt:lpstr>Setting Up an Amortization Schedule (continued)</vt:lpstr>
      <vt:lpstr>Calculating Depreciation Using the SLN Function</vt:lpstr>
      <vt:lpstr>Calculating Depreciation Using the SLN Function (continued)</vt:lpstr>
      <vt:lpstr>Calculating Depreciation Using the SLN Function (continued)</vt:lpstr>
      <vt:lpstr>Calculating Taxes</vt:lpstr>
      <vt:lpstr>Calculating Taxes (continued)</vt:lpstr>
      <vt:lpstr>Level 2 Summary</vt:lpstr>
      <vt:lpstr>Level 3 Objectives: Evaluating the Financial Viability of Alternative Project Options</vt:lpstr>
      <vt:lpstr>Setting Up a Worksheet to Analyze Profitability</vt:lpstr>
      <vt:lpstr>Setting Up a Worksheet to Analyze Profitability (continued)</vt:lpstr>
      <vt:lpstr>Calculating Net Present Value</vt:lpstr>
      <vt:lpstr>Calculating Net Present Value (continued)</vt:lpstr>
      <vt:lpstr>Calculating the Internal Rate of Return</vt:lpstr>
      <vt:lpstr>Calculating the Internal Rate of Return (continued)</vt:lpstr>
      <vt:lpstr>Calculating the Internal Rate of Return (continued)</vt:lpstr>
      <vt:lpstr>Calculating the Return on Investment</vt:lpstr>
      <vt:lpstr>Calculating the Return on Investment (continued)</vt:lpstr>
      <vt:lpstr>Determining the Payback Period</vt:lpstr>
      <vt:lpstr>Determining the Payback Period (continued)</vt:lpstr>
      <vt:lpstr>Evaluating the Results of the Analysis</vt:lpstr>
      <vt:lpstr>Level 3 Summary</vt:lpstr>
      <vt:lpstr>Chapter Summary</vt:lpstr>
    </vt:vector>
  </TitlesOfParts>
  <Manager>Emilie Perreault</Manager>
  <Company>Course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Succeeding in Business with Microsoft Excel 2003: A Problem-Solving Approach</dc:title>
  <dc:subject>Chapter 6: Evaluating the Financial Impact of Loans and Investments</dc:subject>
  <dc:creator>Steven Freund</dc:creator>
  <cp:keywords>Presenter - Anne Ketchen</cp:keywords>
  <cp:lastModifiedBy>Day, Travis</cp:lastModifiedBy>
  <cp:revision>255</cp:revision>
  <dcterms:created xsi:type="dcterms:W3CDTF">2013-05-20T22:36:56Z</dcterms:created>
  <dcterms:modified xsi:type="dcterms:W3CDTF">2019-03-20T16:22:19Z</dcterms:modified>
  <cp:category>ISBN: 0-619-267402</cp:category>
</cp:coreProperties>
</file>